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4"/>
  </p:notesMasterIdLst>
  <p:sldIdLst>
    <p:sldId id="258" r:id="rId2"/>
    <p:sldId id="319" r:id="rId3"/>
    <p:sldId id="316" r:id="rId4"/>
    <p:sldId id="320" r:id="rId5"/>
    <p:sldId id="321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2" r:id="rId17"/>
    <p:sldId id="333" r:id="rId18"/>
    <p:sldId id="334" r:id="rId19"/>
    <p:sldId id="335" r:id="rId20"/>
    <p:sldId id="336" r:id="rId21"/>
    <p:sldId id="337" r:id="rId22"/>
    <p:sldId id="297" r:id="rId23"/>
  </p:sldIdLst>
  <p:sldSz cx="6858000" cy="5143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5" userDrawn="1">
          <p15:clr>
            <a:srgbClr val="A4A3A4"/>
          </p15:clr>
        </p15:guide>
        <p15:guide id="4" orient="horz" pos="1649" userDrawn="1">
          <p15:clr>
            <a:srgbClr val="A4A3A4"/>
          </p15:clr>
        </p15:guide>
        <p15:guide id="7" orient="horz" pos="2105" userDrawn="1">
          <p15:clr>
            <a:srgbClr val="A4A3A4"/>
          </p15:clr>
        </p15:guide>
        <p15:guide id="8" orient="horz" pos="3117" userDrawn="1">
          <p15:clr>
            <a:srgbClr val="A4A3A4"/>
          </p15:clr>
        </p15:guide>
        <p15:guide id="9" orient="horz" pos="2985" userDrawn="1">
          <p15:clr>
            <a:srgbClr val="A4A3A4"/>
          </p15:clr>
        </p15:guide>
        <p15:guide id="10" orient="horz" pos="2845" userDrawn="1">
          <p15:clr>
            <a:srgbClr val="A4A3A4"/>
          </p15:clr>
        </p15:guide>
        <p15:guide id="11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A00"/>
    <a:srgbClr val="0432FF"/>
    <a:srgbClr val="FFFC00"/>
    <a:srgbClr val="FF2600"/>
    <a:srgbClr val="FF40FF"/>
    <a:srgbClr val="942093"/>
    <a:srgbClr val="FF4C41"/>
    <a:srgbClr val="009051"/>
    <a:srgbClr val="008F00"/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52" autoAdjust="0"/>
    <p:restoredTop sz="94353" autoAdjust="0"/>
  </p:normalViewPr>
  <p:slideViewPr>
    <p:cSldViewPr snapToGrid="0" snapToObjects="1">
      <p:cViewPr varScale="1">
        <p:scale>
          <a:sx n="153" d="100"/>
          <a:sy n="153" d="100"/>
        </p:scale>
        <p:origin x="1480" y="168"/>
      </p:cViewPr>
      <p:guideLst>
        <p:guide orient="horz" pos="785"/>
        <p:guide orient="horz" pos="1649"/>
        <p:guide orient="horz" pos="2105"/>
        <p:guide orient="horz" pos="3117"/>
        <p:guide orient="horz" pos="2985"/>
        <p:guide orient="horz" pos="2845"/>
        <p:guide pos="2160"/>
      </p:guideLst>
    </p:cSldViewPr>
  </p:slideViewPr>
  <p:outlineViewPr>
    <p:cViewPr>
      <p:scale>
        <a:sx n="33" d="100"/>
        <a:sy n="33" d="100"/>
      </p:scale>
      <p:origin x="0" y="-71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70" d="100"/>
          <a:sy n="70" d="100"/>
        </p:scale>
        <p:origin x="276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B2B5F3-CA21-B746-93BD-89BD39E53309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97D147-E104-D44D-A191-1057172D2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86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14298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027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754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329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49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2223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0142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571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392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230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36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155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5232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2250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721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616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992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157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710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651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90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841772"/>
            <a:ext cx="5143500" cy="17907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701528"/>
            <a:ext cx="5143500" cy="124182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6A5008C-C18C-CF49-B719-814D28DFBA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Oct 21, 26, 27, 28 2022 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867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107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8" y="273845"/>
            <a:ext cx="1478756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9" y="273845"/>
            <a:ext cx="4350544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643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72BE35F-32F8-EF4B-BC4B-7E5EC806D6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Oct 21, 26, 27, 28 2022 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287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282306"/>
            <a:ext cx="5915025" cy="2139553"/>
          </a:xfrm>
        </p:spPr>
        <p:txBody>
          <a:bodyPr anchor="b">
            <a:normAutofit/>
          </a:bodyPr>
          <a:lstStyle>
            <a:lvl1pPr algn="l">
              <a:defRPr sz="3038" b="1" cap="sm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3442099"/>
            <a:ext cx="5915025" cy="112514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2CB1A7C-221D-B945-8D8A-8E561D2D9F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Oct 21, 26, 27, 28 2022 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94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638648"/>
            <a:ext cx="2914650" cy="29940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638648"/>
            <a:ext cx="2914650" cy="29940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6DC95EF-3978-E044-8602-2C5B2A265B3C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Oct 21, 26, 27, 28 2022 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07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597955"/>
            <a:ext cx="2901255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2215890"/>
            <a:ext cx="2901255" cy="2426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4" y="1597955"/>
            <a:ext cx="2915543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4" y="2215887"/>
            <a:ext cx="2915543" cy="2426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71488" y="730771"/>
            <a:ext cx="5915025" cy="7733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65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660374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945539" y="4869209"/>
            <a:ext cx="440975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869209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667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463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740571"/>
            <a:ext cx="3471863" cy="3655219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543051"/>
            <a:ext cx="2211884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5543" y="740571"/>
            <a:ext cx="3471863" cy="3655219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543051"/>
            <a:ext cx="2211884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575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730771"/>
            <a:ext cx="5915025" cy="773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573968"/>
            <a:ext cx="5915025" cy="3058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1862" y="4767264"/>
            <a:ext cx="459427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/>
              <a:t>CS21003/CS21203 / Algorithms - I | Graphs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45539" y="4767264"/>
            <a:ext cx="4409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745578" y="204190"/>
            <a:ext cx="4927952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13" b="1" dirty="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rPr>
              <a:t>Computer Science and Engineering</a:t>
            </a:r>
            <a:r>
              <a:rPr lang="en-US" sz="1013" b="1" dirty="0">
                <a:latin typeface="Segoe UI" charset="0"/>
                <a:ea typeface="Segoe UI" charset="0"/>
                <a:cs typeface="Segoe UI" charset="0"/>
              </a:rPr>
              <a:t>| Indian Institute of Technology Kharagpur</a:t>
            </a:r>
          </a:p>
          <a:p>
            <a:pPr algn="r"/>
            <a:r>
              <a:rPr lang="en-US" sz="1013" b="0" i="1" dirty="0" err="1">
                <a:latin typeface="Segoe UI" charset="0"/>
                <a:ea typeface="Segoe UI" charset="0"/>
                <a:cs typeface="Segoe UI" charset="0"/>
              </a:rPr>
              <a:t>cse.iitkgp.ac.in</a:t>
            </a:r>
            <a:endParaRPr lang="en-US" sz="1013" b="0" i="1" dirty="0">
              <a:latin typeface="Segoe UI" charset="0"/>
              <a:ea typeface="Segoe UI" charset="0"/>
              <a:cs typeface="Segoe UI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85798"/>
            <a:ext cx="6858000" cy="8069"/>
          </a:xfrm>
          <a:prstGeom prst="line">
            <a:avLst/>
          </a:prstGeom>
          <a:ln w="2222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" y="11904"/>
            <a:ext cx="439340" cy="65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99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/>
        <a:buChar char="•"/>
        <a:defRPr sz="1575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35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125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youtube.com/watch?v=fEWj93XjON0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>
            <a:spLocks noGrp="1"/>
          </p:cNvSpPr>
          <p:nvPr>
            <p:ph type="ctrTitle"/>
          </p:nvPr>
        </p:nvSpPr>
        <p:spPr>
          <a:xfrm>
            <a:off x="85725" y="1855089"/>
            <a:ext cx="6686550" cy="8268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27" tIns="25706" rIns="51427" bIns="25706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en-US" sz="2025" dirty="0"/>
              <a:t>Algorithms – I (CS29003/203)</a:t>
            </a:r>
            <a:endParaRPr sz="2025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676B60-3941-56FE-895E-1EF8702705F0}"/>
              </a:ext>
            </a:extLst>
          </p:cNvPr>
          <p:cNvSpPr txBox="1"/>
          <p:nvPr/>
        </p:nvSpPr>
        <p:spPr>
          <a:xfrm>
            <a:off x="2426677" y="2792217"/>
            <a:ext cx="22881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Autumn 2022, IIT Kharagpur</a:t>
            </a:r>
          </a:p>
        </p:txBody>
      </p:sp>
      <p:sp>
        <p:nvSpPr>
          <p:cNvPr id="2" name="Google Shape;78;p11">
            <a:extLst>
              <a:ext uri="{FF2B5EF4-FFF2-40B4-BE49-F238E27FC236}">
                <a16:creationId xmlns:a16="http://schemas.microsoft.com/office/drawing/2014/main" id="{1DE48748-150D-95F8-0A05-38DB6C0CBE94}"/>
              </a:ext>
            </a:extLst>
          </p:cNvPr>
          <p:cNvSpPr txBox="1">
            <a:spLocks/>
          </p:cNvSpPr>
          <p:nvPr/>
        </p:nvSpPr>
        <p:spPr>
          <a:xfrm>
            <a:off x="171450" y="3282615"/>
            <a:ext cx="6686550" cy="8268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27" tIns="25706" rIns="51427" bIns="25706" rtlCol="0" anchor="ctr" anchorCtr="0">
            <a:no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en-US" sz="2025" dirty="0"/>
              <a:t>Graphs</a:t>
            </a:r>
          </a:p>
        </p:txBody>
      </p:sp>
    </p:spTree>
    <p:extLst>
      <p:ext uri="{BB962C8B-B14F-4D97-AF65-F5344CB8AC3E}">
        <p14:creationId xmlns:p14="http://schemas.microsoft.com/office/powerpoint/2010/main" val="1889717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Graphs - Definitions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5008429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Multigraph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A multigraph is a graph (directed or not) in which multiple edges and loops are allowed</a:t>
            </a:r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Simple graph</a:t>
            </a:r>
          </a:p>
          <a:p>
            <a:pPr marL="457200" lvl="1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A simple graph is an undirected graph which has neither multiple edges nor loops</a:t>
            </a:r>
          </a:p>
          <a:p>
            <a:pPr marL="457200" lvl="1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Default definition of a graph</a:t>
            </a:r>
          </a:p>
          <a:p>
            <a:pPr marL="457200" lvl="1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Weighted graph</a:t>
            </a:r>
          </a:p>
          <a:p>
            <a:pPr marL="457200" lvl="1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In a weighted graph, each edge is associated with a weight</a:t>
            </a:r>
          </a:p>
          <a:p>
            <a:pPr marL="457200" lvl="1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Weights usually represent costs, lengths, capacities, etc.</a:t>
            </a:r>
          </a:p>
          <a:p>
            <a:pPr marL="457200" lvl="1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Depends on the problem at hand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5EC4287-0CBD-ABCD-B28A-7EE93C4EE104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158BE2-E7E5-953D-7596-D74644154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262" y="1091272"/>
            <a:ext cx="1233897" cy="1061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4DD3C1-9B0F-A7EC-E7D1-B40DFDA7F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266" y="2297786"/>
            <a:ext cx="1593172" cy="8842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16B04B-A24D-F754-2F34-6B5A0E1A5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191" y="3295640"/>
            <a:ext cx="1448967" cy="14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9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Graphs - Definitions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5008429" cy="36549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Degree of a vertex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Number of edges incident on vertex</a:t>
            </a:r>
            <a:endParaRPr lang="en-US" sz="16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Only relevant for digraphs:</a:t>
            </a:r>
          </a:p>
          <a:p>
            <a:pPr marL="457200" lvl="1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In-degree: number of edges incident to vertex</a:t>
            </a:r>
          </a:p>
          <a:p>
            <a:pPr marL="457200" lvl="1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Out-degree: number of edges incident from vertex</a:t>
            </a:r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0-degree vertices</a:t>
            </a:r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All these graphs are valid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5EC4287-0CBD-ABCD-B28A-7EE93C4EE104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352FBC-89E8-72BC-8922-A72A19255A43}"/>
              </a:ext>
            </a:extLst>
          </p:cNvPr>
          <p:cNvSpPr>
            <a:spLocks noChangeAspect="1"/>
          </p:cNvSpPr>
          <p:nvPr/>
        </p:nvSpPr>
        <p:spPr>
          <a:xfrm>
            <a:off x="5378339" y="1096952"/>
            <a:ext cx="468000" cy="4680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427538F-F452-6452-9A99-44BFB17FDB3F}"/>
              </a:ext>
            </a:extLst>
          </p:cNvPr>
          <p:cNvSpPr>
            <a:spLocks noChangeAspect="1"/>
          </p:cNvSpPr>
          <p:nvPr/>
        </p:nvSpPr>
        <p:spPr>
          <a:xfrm>
            <a:off x="6133039" y="1096952"/>
            <a:ext cx="468000" cy="4680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B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055C207-6D7D-A173-CBF2-06E5ADF19C28}"/>
              </a:ext>
            </a:extLst>
          </p:cNvPr>
          <p:cNvSpPr>
            <a:spLocks noChangeAspect="1"/>
          </p:cNvSpPr>
          <p:nvPr/>
        </p:nvSpPr>
        <p:spPr>
          <a:xfrm>
            <a:off x="5378338" y="1945809"/>
            <a:ext cx="468000" cy="4680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C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DE3C681-26EA-5C76-76E8-2113FCBCD360}"/>
              </a:ext>
            </a:extLst>
          </p:cNvPr>
          <p:cNvCxnSpPr>
            <a:stCxn id="7" idx="7"/>
            <a:endCxn id="12" idx="1"/>
          </p:cNvCxnSpPr>
          <p:nvPr/>
        </p:nvCxnSpPr>
        <p:spPr>
          <a:xfrm>
            <a:off x="5777802" y="1165489"/>
            <a:ext cx="423774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11598D-0B1A-60F5-D7C3-9A9F59A65080}"/>
              </a:ext>
            </a:extLst>
          </p:cNvPr>
          <p:cNvCxnSpPr>
            <a:stCxn id="12" idx="3"/>
            <a:endCxn id="7" idx="5"/>
          </p:cNvCxnSpPr>
          <p:nvPr/>
        </p:nvCxnSpPr>
        <p:spPr>
          <a:xfrm flipH="1">
            <a:off x="5777802" y="1496415"/>
            <a:ext cx="423774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E53AF64-77DF-E22A-1B3C-FAE618F28E6C}"/>
              </a:ext>
            </a:extLst>
          </p:cNvPr>
          <p:cNvCxnSpPr>
            <a:stCxn id="13" idx="0"/>
            <a:endCxn id="7" idx="4"/>
          </p:cNvCxnSpPr>
          <p:nvPr/>
        </p:nvCxnSpPr>
        <p:spPr>
          <a:xfrm flipV="1">
            <a:off x="5612338" y="1564952"/>
            <a:ext cx="1" cy="380857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23E6C60-5E15-7FDB-600E-92B892171AAB}"/>
              </a:ext>
            </a:extLst>
          </p:cNvPr>
          <p:cNvSpPr>
            <a:spLocks noChangeAspect="1"/>
          </p:cNvSpPr>
          <p:nvPr/>
        </p:nvSpPr>
        <p:spPr>
          <a:xfrm>
            <a:off x="476282" y="2785172"/>
            <a:ext cx="468000" cy="4680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82A5CCA-E2C3-EA1C-44AB-AD7F85982B69}"/>
              </a:ext>
            </a:extLst>
          </p:cNvPr>
          <p:cNvSpPr>
            <a:spLocks noChangeAspect="1"/>
          </p:cNvSpPr>
          <p:nvPr/>
        </p:nvSpPr>
        <p:spPr>
          <a:xfrm>
            <a:off x="1230982" y="2785172"/>
            <a:ext cx="468000" cy="4680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EB6C00F-F478-1510-4B52-F770CE7FC05F}"/>
              </a:ext>
            </a:extLst>
          </p:cNvPr>
          <p:cNvSpPr>
            <a:spLocks noChangeAspect="1"/>
          </p:cNvSpPr>
          <p:nvPr/>
        </p:nvSpPr>
        <p:spPr>
          <a:xfrm>
            <a:off x="476281" y="3634029"/>
            <a:ext cx="468000" cy="4680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C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9503CBA-5DE2-E945-CA5A-9C859312D5C9}"/>
              </a:ext>
            </a:extLst>
          </p:cNvPr>
          <p:cNvCxnSpPr>
            <a:stCxn id="20" idx="7"/>
            <a:endCxn id="22" idx="1"/>
          </p:cNvCxnSpPr>
          <p:nvPr/>
        </p:nvCxnSpPr>
        <p:spPr>
          <a:xfrm>
            <a:off x="875745" y="2853709"/>
            <a:ext cx="423774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7B009DD-7471-0AB0-4107-76AA7B77CA93}"/>
              </a:ext>
            </a:extLst>
          </p:cNvPr>
          <p:cNvCxnSpPr>
            <a:stCxn id="22" idx="3"/>
            <a:endCxn id="20" idx="5"/>
          </p:cNvCxnSpPr>
          <p:nvPr/>
        </p:nvCxnSpPr>
        <p:spPr>
          <a:xfrm flipH="1">
            <a:off x="875745" y="3184635"/>
            <a:ext cx="423774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5AC17F4-4B0A-4E0A-C78F-A0C360DB309C}"/>
              </a:ext>
            </a:extLst>
          </p:cNvPr>
          <p:cNvCxnSpPr>
            <a:stCxn id="23" idx="0"/>
            <a:endCxn id="20" idx="4"/>
          </p:cNvCxnSpPr>
          <p:nvPr/>
        </p:nvCxnSpPr>
        <p:spPr>
          <a:xfrm flipV="1">
            <a:off x="710281" y="3253172"/>
            <a:ext cx="1" cy="380857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D597DBA-EBF1-987B-CD37-FFB8CBDC4B02}"/>
              </a:ext>
            </a:extLst>
          </p:cNvPr>
          <p:cNvSpPr txBox="1"/>
          <p:nvPr/>
        </p:nvSpPr>
        <p:spPr>
          <a:xfrm>
            <a:off x="417883" y="4090610"/>
            <a:ext cx="1389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C: in-degree of 0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AB5E3B8-A707-35F2-3F6F-B5DF097ADC03}"/>
              </a:ext>
            </a:extLst>
          </p:cNvPr>
          <p:cNvSpPr>
            <a:spLocks noChangeAspect="1"/>
          </p:cNvSpPr>
          <p:nvPr/>
        </p:nvSpPr>
        <p:spPr>
          <a:xfrm>
            <a:off x="2569450" y="2776182"/>
            <a:ext cx="468000" cy="4680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19D9DA-619D-F682-78A5-482C06FA13A3}"/>
              </a:ext>
            </a:extLst>
          </p:cNvPr>
          <p:cNvSpPr>
            <a:spLocks noChangeAspect="1"/>
          </p:cNvSpPr>
          <p:nvPr/>
        </p:nvSpPr>
        <p:spPr>
          <a:xfrm>
            <a:off x="3324150" y="2776182"/>
            <a:ext cx="468000" cy="4680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B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E6F54A7-0CF1-5A0A-C01D-C12879E07D5C}"/>
              </a:ext>
            </a:extLst>
          </p:cNvPr>
          <p:cNvSpPr>
            <a:spLocks noChangeAspect="1"/>
          </p:cNvSpPr>
          <p:nvPr/>
        </p:nvSpPr>
        <p:spPr>
          <a:xfrm>
            <a:off x="2569449" y="3625039"/>
            <a:ext cx="468000" cy="4680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C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A76DA12-52EC-FFBB-BB30-6AA4CD9EF566}"/>
              </a:ext>
            </a:extLst>
          </p:cNvPr>
          <p:cNvCxnSpPr>
            <a:stCxn id="28" idx="7"/>
            <a:endCxn id="29" idx="1"/>
          </p:cNvCxnSpPr>
          <p:nvPr/>
        </p:nvCxnSpPr>
        <p:spPr>
          <a:xfrm>
            <a:off x="2968913" y="2844719"/>
            <a:ext cx="423774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D848858-5AEC-EB0B-B102-C0A7DAF396C2}"/>
              </a:ext>
            </a:extLst>
          </p:cNvPr>
          <p:cNvCxnSpPr>
            <a:stCxn id="30" idx="0"/>
            <a:endCxn id="28" idx="4"/>
          </p:cNvCxnSpPr>
          <p:nvPr/>
        </p:nvCxnSpPr>
        <p:spPr>
          <a:xfrm flipV="1">
            <a:off x="2803449" y="3244182"/>
            <a:ext cx="1" cy="380857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A5A16A2-C92A-414D-76CE-CBC6B54B212A}"/>
              </a:ext>
            </a:extLst>
          </p:cNvPr>
          <p:cNvSpPr txBox="1"/>
          <p:nvPr/>
        </p:nvSpPr>
        <p:spPr>
          <a:xfrm>
            <a:off x="2511051" y="4081620"/>
            <a:ext cx="1499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B: out-degree of 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780E492-0846-8ACC-908E-BC17162A5DE8}"/>
              </a:ext>
            </a:extLst>
          </p:cNvPr>
          <p:cNvSpPr>
            <a:spLocks noChangeAspect="1"/>
          </p:cNvSpPr>
          <p:nvPr/>
        </p:nvSpPr>
        <p:spPr>
          <a:xfrm>
            <a:off x="4910339" y="2775186"/>
            <a:ext cx="468000" cy="4680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35BD27A-A735-EA25-E179-292788BFB24F}"/>
              </a:ext>
            </a:extLst>
          </p:cNvPr>
          <p:cNvSpPr>
            <a:spLocks noChangeAspect="1"/>
          </p:cNvSpPr>
          <p:nvPr/>
        </p:nvSpPr>
        <p:spPr>
          <a:xfrm>
            <a:off x="5665039" y="2775186"/>
            <a:ext cx="468000" cy="4680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B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E2DA20A-AE8E-D82A-5938-333ECB9D18C8}"/>
              </a:ext>
            </a:extLst>
          </p:cNvPr>
          <p:cNvSpPr>
            <a:spLocks noChangeAspect="1"/>
          </p:cNvSpPr>
          <p:nvPr/>
        </p:nvSpPr>
        <p:spPr>
          <a:xfrm>
            <a:off x="4910338" y="3624043"/>
            <a:ext cx="468000" cy="4680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C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84CF760-2F28-7D6D-B03D-0CF00BB5B1AA}"/>
              </a:ext>
            </a:extLst>
          </p:cNvPr>
          <p:cNvCxnSpPr>
            <a:stCxn id="35" idx="7"/>
            <a:endCxn id="36" idx="1"/>
          </p:cNvCxnSpPr>
          <p:nvPr/>
        </p:nvCxnSpPr>
        <p:spPr>
          <a:xfrm>
            <a:off x="5309802" y="2843723"/>
            <a:ext cx="423774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F905ADF-344A-F319-D58B-A738D7F96EEB}"/>
              </a:ext>
            </a:extLst>
          </p:cNvPr>
          <p:cNvCxnSpPr>
            <a:stCxn id="36" idx="3"/>
            <a:endCxn id="35" idx="5"/>
          </p:cNvCxnSpPr>
          <p:nvPr/>
        </p:nvCxnSpPr>
        <p:spPr>
          <a:xfrm flipH="1">
            <a:off x="5309802" y="3174649"/>
            <a:ext cx="423774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C194552-5831-98DE-6F2E-2457F3EEA784}"/>
              </a:ext>
            </a:extLst>
          </p:cNvPr>
          <p:cNvSpPr txBox="1"/>
          <p:nvPr/>
        </p:nvSpPr>
        <p:spPr>
          <a:xfrm>
            <a:off x="4851940" y="4080624"/>
            <a:ext cx="12402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C: degree of 0</a:t>
            </a:r>
          </a:p>
        </p:txBody>
      </p:sp>
    </p:spTree>
    <p:extLst>
      <p:ext uri="{BB962C8B-B14F-4D97-AF65-F5344CB8AC3E}">
        <p14:creationId xmlns:p14="http://schemas.microsoft.com/office/powerpoint/2010/main" val="20103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3" grpId="0" animBg="1"/>
      <p:bldP spid="27" grpId="0"/>
      <p:bldP spid="28" grpId="0" animBg="1"/>
      <p:bldP spid="29" grpId="0" animBg="1"/>
      <p:bldP spid="30" grpId="0" animBg="1"/>
      <p:bldP spid="34" grpId="0"/>
      <p:bldP spid="35" grpId="0" animBg="1"/>
      <p:bldP spid="36" grpId="0" animBg="1"/>
      <p:bldP spid="37" grpId="0" animBg="1"/>
      <p:bldP spid="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Graphs - Definitions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9" y="1074038"/>
            <a:ext cx="4390490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Path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Sequence of vertices connected by edges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Length: number of edges along the path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Weight: sum of all edge weights along the path</a:t>
            </a:r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Cycle</a:t>
            </a:r>
          </a:p>
          <a:p>
            <a:pPr marL="457200" lvl="1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Path whose first and last vertices are the same</a:t>
            </a:r>
          </a:p>
          <a:p>
            <a:pPr marL="457200" lvl="1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A graph containing no cycles is said to be acyclic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5EC4287-0CBD-ABCD-B28A-7EE93C4EE104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302FCE-BFA5-1D87-2FF4-D9F8D46ED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925" y="1074038"/>
            <a:ext cx="1756431" cy="17840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C02A82-DD48-25D8-2D47-B9C2D789B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5918" y="2898487"/>
            <a:ext cx="1756431" cy="177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8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Graphs - Definitions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5EC4287-0CBD-ABCD-B28A-7EE93C4EE104}"/>
              </a:ext>
            </a:extLst>
          </p:cNvPr>
          <p:cNvSpPr txBox="1">
            <a:spLocks/>
          </p:cNvSpPr>
          <p:nvPr/>
        </p:nvSpPr>
        <p:spPr>
          <a:xfrm>
            <a:off x="3993502" y="4734985"/>
            <a:ext cx="2837757" cy="15100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2AC11C-2841-6773-574F-E7149CF4C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98" y="1393452"/>
            <a:ext cx="6461203" cy="29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297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D8FA33-75F9-5C4F-8071-2B111C88E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754" y="3647501"/>
            <a:ext cx="1174270" cy="11620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Graphs - Definitions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9" y="1074038"/>
            <a:ext cx="5118276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600" dirty="0"/>
              <a:t>Connected graph</a:t>
            </a:r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Vertices are connected if there is a path between them</a:t>
            </a:r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For directed graphs</a:t>
            </a:r>
          </a:p>
          <a:p>
            <a:pPr marL="444500" lvl="1" indent="-22225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Strongly connected if directed path between two vertices</a:t>
            </a:r>
          </a:p>
          <a:p>
            <a:pPr marL="444500" lvl="1" indent="-22225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Weakly connected otherwise</a:t>
            </a:r>
          </a:p>
          <a:p>
            <a:pPr marL="239713" indent="-23971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A connected graph is a graph in which every pair of vertices are connected</a:t>
            </a:r>
          </a:p>
          <a:p>
            <a:pPr marL="239713" indent="-23971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If every pair of vertices is joined by an edge, the graph is complete or fully-connected</a:t>
            </a:r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600" dirty="0"/>
              <a:t>Disconnected graph</a:t>
            </a:r>
          </a:p>
          <a:p>
            <a:pPr marL="239713" indent="-23971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A disconnected graph is composed of two or more connected components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5EC4287-0CBD-ABCD-B28A-7EE93C4EE104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2EB4E6-ED35-7CC0-A303-D6152A04C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0416" y="1074038"/>
            <a:ext cx="1174271" cy="250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909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Graphs - Definitions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495698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600" dirty="0"/>
              <a:t>Bipartite graph</a:t>
            </a:r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A graph where the vertices can be partitioned into two subsets:</a:t>
            </a:r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no edges within a subset and all the edges are between two subsets</a:t>
            </a:r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Usually, vertices in two subsets have different meanings</a:t>
            </a:r>
          </a:p>
          <a:p>
            <a:pPr marL="444500" lvl="1" indent="-22225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E.g., students and courses, courses and classrooms, jobs and applicants</a:t>
            </a:r>
          </a:p>
          <a:p>
            <a:pPr marL="444500" lvl="1" indent="-22225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F718AD-A6E1-E40C-2CC6-3F05F62E5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603" y="2701335"/>
            <a:ext cx="3967264" cy="192775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B00AE9-AE7E-F410-4AEF-7C2E294A3690}"/>
              </a:ext>
            </a:extLst>
          </p:cNvPr>
          <p:cNvSpPr txBox="1">
            <a:spLocks/>
          </p:cNvSpPr>
          <p:nvPr/>
        </p:nvSpPr>
        <p:spPr>
          <a:xfrm>
            <a:off x="3993502" y="4734985"/>
            <a:ext cx="2837757" cy="15100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</p:spTree>
    <p:extLst>
      <p:ext uri="{BB962C8B-B14F-4D97-AF65-F5344CB8AC3E}">
        <p14:creationId xmlns:p14="http://schemas.microsoft.com/office/powerpoint/2010/main" val="1964410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B3E4777-ACF9-D68F-9A8D-DE02F2D0D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438" y="3511711"/>
            <a:ext cx="1395116" cy="14127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Graphs - Definitions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8" y="1074038"/>
                <a:ext cx="6495698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600" dirty="0"/>
                  <a:t>Dense graph</a:t>
                </a:r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A graph is dense if it contains a large number of edges</a:t>
                </a:r>
              </a:p>
              <a:p>
                <a:pPr marL="488950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endParaRPr lang="en-US" sz="16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600" dirty="0"/>
                  <a:t>Sparse graph</a:t>
                </a:r>
              </a:p>
              <a:p>
                <a:pPr marL="222250" indent="-22225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A graph is sparse if it contains much less than the maximum number of possible edges</a:t>
                </a:r>
              </a:p>
              <a:p>
                <a:pPr marL="444500" lvl="1" indent="-22225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8" y="1074038"/>
                <a:ext cx="6495698" cy="3712041"/>
              </a:xfrm>
              <a:prstGeom prst="rect">
                <a:avLst/>
              </a:prstGeom>
              <a:blipFill>
                <a:blip r:embed="rId4"/>
                <a:stretch>
                  <a:fillRect l="-586" t="-1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5EC4287-0CBD-ABCD-B28A-7EE93C4EE104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B77000-ECD8-3AE3-8441-4A12BBA607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9906" y="1554583"/>
            <a:ext cx="1584262" cy="161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27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Trees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495698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Trees are a specific kind of graph too!</a:t>
            </a:r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endParaRPr lang="en-US" sz="1600" dirty="0"/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endParaRPr lang="en-US" sz="1600" dirty="0"/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endParaRPr lang="en-US" sz="1600" dirty="0"/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endParaRPr lang="en-US" sz="1600" dirty="0"/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endParaRPr lang="en-US" sz="1600" dirty="0"/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endParaRPr lang="en-US" sz="1600" dirty="0"/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endParaRPr lang="en-US" sz="1600" dirty="0"/>
          </a:p>
          <a:p>
            <a:pPr marL="222250" indent="-22225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Undirected, acyclic, connected, rooted graph</a:t>
            </a:r>
          </a:p>
          <a:p>
            <a:pPr marL="222250" indent="-22225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A forest is a graph in which multiple connected components are trees</a:t>
            </a:r>
            <a:endParaRPr lang="en-US" sz="1400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5EC4287-0CBD-ABCD-B28A-7EE93C4EE104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D9B0298-5C1A-6AB5-F515-576AF0EF0F55}"/>
              </a:ext>
            </a:extLst>
          </p:cNvPr>
          <p:cNvGrpSpPr/>
          <p:nvPr/>
        </p:nvGrpSpPr>
        <p:grpSpPr>
          <a:xfrm>
            <a:off x="2997000" y="1427284"/>
            <a:ext cx="432000" cy="432000"/>
            <a:chOff x="3036149" y="2438575"/>
            <a:chExt cx="432000" cy="43200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E3BB2BB-3A30-F47E-ED30-87F484CB4C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36149" y="2438575"/>
              <a:ext cx="432000" cy="432000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CD76E67-BE16-2844-CA13-E3BA4526BA3E}"/>
                </a:ext>
              </a:extLst>
            </p:cNvPr>
            <p:cNvSpPr txBox="1"/>
            <p:nvPr/>
          </p:nvSpPr>
          <p:spPr>
            <a:xfrm>
              <a:off x="3085276" y="2454520"/>
              <a:ext cx="333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n w="0">
                    <a:solidFill>
                      <a:schemeClr val="accent2">
                        <a:lumMod val="75000"/>
                      </a:schemeClr>
                    </a:solidFill>
                  </a:ln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4790B3D-9B1C-764D-1057-C03B28DE993C}"/>
              </a:ext>
            </a:extLst>
          </p:cNvPr>
          <p:cNvGrpSpPr/>
          <p:nvPr/>
        </p:nvGrpSpPr>
        <p:grpSpPr>
          <a:xfrm>
            <a:off x="2153906" y="1859284"/>
            <a:ext cx="432000" cy="432000"/>
            <a:chOff x="2193055" y="2870575"/>
            <a:chExt cx="432000" cy="43200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850C745-4544-B9DE-BB63-8D18666996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93055" y="2870575"/>
              <a:ext cx="432000" cy="432000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D5BC173-147F-4495-69EE-6A788CDD27E1}"/>
                </a:ext>
              </a:extLst>
            </p:cNvPr>
            <p:cNvSpPr txBox="1"/>
            <p:nvPr/>
          </p:nvSpPr>
          <p:spPr>
            <a:xfrm>
              <a:off x="2251653" y="2878964"/>
              <a:ext cx="3241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n w="0">
                    <a:solidFill>
                      <a:schemeClr val="accent2">
                        <a:lumMod val="75000"/>
                      </a:schemeClr>
                    </a:solidFill>
                  </a:ln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ECCC27B-DE82-C4FC-0B72-8BFE5D44EAB2}"/>
              </a:ext>
            </a:extLst>
          </p:cNvPr>
          <p:cNvGrpSpPr/>
          <p:nvPr/>
        </p:nvGrpSpPr>
        <p:grpSpPr>
          <a:xfrm>
            <a:off x="3831705" y="1859284"/>
            <a:ext cx="432000" cy="432000"/>
            <a:chOff x="3870854" y="2870575"/>
            <a:chExt cx="432000" cy="43200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4E93D44-F9B1-A464-8D06-5CB196AF0C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70854" y="2870575"/>
              <a:ext cx="432000" cy="432000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E8B4962-6067-D164-C4C2-01CEF0AD3CE8}"/>
                </a:ext>
              </a:extLst>
            </p:cNvPr>
            <p:cNvSpPr txBox="1"/>
            <p:nvPr/>
          </p:nvSpPr>
          <p:spPr>
            <a:xfrm>
              <a:off x="3921569" y="2884046"/>
              <a:ext cx="3209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n w="0">
                    <a:solidFill>
                      <a:schemeClr val="accent2">
                        <a:lumMod val="75000"/>
                      </a:schemeClr>
                    </a:solidFill>
                  </a:ln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116611D-DA4B-D693-C34F-9AB129EDF17C}"/>
              </a:ext>
            </a:extLst>
          </p:cNvPr>
          <p:cNvGrpSpPr/>
          <p:nvPr/>
        </p:nvGrpSpPr>
        <p:grpSpPr>
          <a:xfrm>
            <a:off x="1451328" y="2584439"/>
            <a:ext cx="432000" cy="432000"/>
            <a:chOff x="1490477" y="3595730"/>
            <a:chExt cx="432000" cy="43200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FD60B2A-B97B-1587-219E-BC0C886C70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0477" y="3595730"/>
              <a:ext cx="432000" cy="432000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51FB0B8-BDF4-A07B-5482-A984545E4B19}"/>
                </a:ext>
              </a:extLst>
            </p:cNvPr>
            <p:cNvSpPr txBox="1"/>
            <p:nvPr/>
          </p:nvSpPr>
          <p:spPr>
            <a:xfrm>
              <a:off x="1539604" y="3603286"/>
              <a:ext cx="341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n w="0">
                    <a:solidFill>
                      <a:schemeClr val="accent2">
                        <a:lumMod val="75000"/>
                      </a:schemeClr>
                    </a:solidFill>
                  </a:ln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D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352FEC6-B254-2048-E1F1-098858954138}"/>
              </a:ext>
            </a:extLst>
          </p:cNvPr>
          <p:cNvGrpSpPr/>
          <p:nvPr/>
        </p:nvGrpSpPr>
        <p:grpSpPr>
          <a:xfrm>
            <a:off x="2160198" y="2584439"/>
            <a:ext cx="432000" cy="432000"/>
            <a:chOff x="2199347" y="3595730"/>
            <a:chExt cx="432000" cy="43200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F166EF6-72DD-C692-B4BB-3197C19592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99347" y="3595730"/>
              <a:ext cx="432000" cy="432000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5D14FB4-65C8-4B4B-D4FF-2F3B9D99CE22}"/>
                </a:ext>
              </a:extLst>
            </p:cNvPr>
            <p:cNvSpPr txBox="1"/>
            <p:nvPr/>
          </p:nvSpPr>
          <p:spPr>
            <a:xfrm>
              <a:off x="2258070" y="3609435"/>
              <a:ext cx="3097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n w="0">
                    <a:solidFill>
                      <a:schemeClr val="accent2">
                        <a:lumMod val="75000"/>
                      </a:schemeClr>
                    </a:solidFill>
                  </a:ln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E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931E1E-4866-1D68-7F57-DF6295F2EFBE}"/>
              </a:ext>
            </a:extLst>
          </p:cNvPr>
          <p:cNvGrpSpPr/>
          <p:nvPr/>
        </p:nvGrpSpPr>
        <p:grpSpPr>
          <a:xfrm>
            <a:off x="2860679" y="2584439"/>
            <a:ext cx="432000" cy="432000"/>
            <a:chOff x="2899828" y="3595730"/>
            <a:chExt cx="432000" cy="432000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93C3D66-6140-F9BE-DDD1-7DE7237A18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99828" y="3595730"/>
              <a:ext cx="432000" cy="432000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E8B7BA4-1DB4-76BD-6DB4-95DE6875E85D}"/>
                </a:ext>
              </a:extLst>
            </p:cNvPr>
            <p:cNvSpPr txBox="1"/>
            <p:nvPr/>
          </p:nvSpPr>
          <p:spPr>
            <a:xfrm>
              <a:off x="2960431" y="3609435"/>
              <a:ext cx="3032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n w="0">
                    <a:solidFill>
                      <a:schemeClr val="accent2">
                        <a:lumMod val="75000"/>
                      </a:schemeClr>
                    </a:solidFill>
                  </a:ln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F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1994380-CAFA-D067-7972-CEFBAE006E08}"/>
              </a:ext>
            </a:extLst>
          </p:cNvPr>
          <p:cNvGrpSpPr/>
          <p:nvPr/>
        </p:nvGrpSpPr>
        <p:grpSpPr>
          <a:xfrm>
            <a:off x="3436691" y="2584439"/>
            <a:ext cx="432000" cy="432000"/>
            <a:chOff x="3475840" y="3595730"/>
            <a:chExt cx="432000" cy="432000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84FC9A6-74AB-3CE5-75F8-8E2E2646BB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75840" y="3595730"/>
              <a:ext cx="432000" cy="432000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248F8D7-9496-8E96-67BF-A7B3E1B2BFCC}"/>
                </a:ext>
              </a:extLst>
            </p:cNvPr>
            <p:cNvSpPr txBox="1"/>
            <p:nvPr/>
          </p:nvSpPr>
          <p:spPr>
            <a:xfrm>
              <a:off x="3520497" y="3609694"/>
              <a:ext cx="3465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n w="0">
                    <a:solidFill>
                      <a:schemeClr val="accent2">
                        <a:lumMod val="75000"/>
                      </a:schemeClr>
                    </a:solidFill>
                  </a:ln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G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1790D5B-DCBC-3EF0-3F37-6E7510ADBC55}"/>
              </a:ext>
            </a:extLst>
          </p:cNvPr>
          <p:cNvGrpSpPr/>
          <p:nvPr/>
        </p:nvGrpSpPr>
        <p:grpSpPr>
          <a:xfrm>
            <a:off x="4195895" y="2584439"/>
            <a:ext cx="432000" cy="432000"/>
            <a:chOff x="4235044" y="3595730"/>
            <a:chExt cx="432000" cy="432000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78148BB-FD96-993F-CA77-6E42A90161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35044" y="3595730"/>
              <a:ext cx="432000" cy="432000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0321C7E-D2D9-E3F6-B79E-6EBF4D1F3464}"/>
                </a:ext>
              </a:extLst>
            </p:cNvPr>
            <p:cNvSpPr txBox="1"/>
            <p:nvPr/>
          </p:nvSpPr>
          <p:spPr>
            <a:xfrm>
              <a:off x="4284171" y="3611675"/>
              <a:ext cx="3449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n w="0">
                    <a:solidFill>
                      <a:schemeClr val="accent2">
                        <a:lumMod val="75000"/>
                      </a:schemeClr>
                    </a:solidFill>
                  </a:ln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H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3257A39-2F03-615E-0318-829B6DA57132}"/>
              </a:ext>
            </a:extLst>
          </p:cNvPr>
          <p:cNvGrpSpPr/>
          <p:nvPr/>
        </p:nvGrpSpPr>
        <p:grpSpPr>
          <a:xfrm>
            <a:off x="1771173" y="3316861"/>
            <a:ext cx="432000" cy="432000"/>
            <a:chOff x="1810322" y="4328152"/>
            <a:chExt cx="432000" cy="432000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7650744-4557-260C-30DB-7197CFEC9E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10322" y="4328152"/>
              <a:ext cx="432000" cy="432000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18BB3F0-3474-03E1-320B-AE4A94812B00}"/>
                </a:ext>
              </a:extLst>
            </p:cNvPr>
            <p:cNvSpPr txBox="1"/>
            <p:nvPr/>
          </p:nvSpPr>
          <p:spPr>
            <a:xfrm>
              <a:off x="1903230" y="4344097"/>
              <a:ext cx="2487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n w="0">
                    <a:solidFill>
                      <a:schemeClr val="accent2">
                        <a:lumMod val="75000"/>
                      </a:schemeClr>
                    </a:solidFill>
                  </a:ln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I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7BB76AA-2AC6-E484-9C98-72C333584C71}"/>
              </a:ext>
            </a:extLst>
          </p:cNvPr>
          <p:cNvGrpSpPr/>
          <p:nvPr/>
        </p:nvGrpSpPr>
        <p:grpSpPr>
          <a:xfrm>
            <a:off x="2530377" y="3316861"/>
            <a:ext cx="432000" cy="432000"/>
            <a:chOff x="2569526" y="4328152"/>
            <a:chExt cx="432000" cy="432000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440C726-1FC6-2C17-66C0-830DBAF860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69526" y="4328152"/>
              <a:ext cx="432000" cy="432000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1585F9D-616B-A9FF-FFF8-5931F08789CB}"/>
                </a:ext>
              </a:extLst>
            </p:cNvPr>
            <p:cNvSpPr txBox="1"/>
            <p:nvPr/>
          </p:nvSpPr>
          <p:spPr>
            <a:xfrm>
              <a:off x="2650222" y="4328888"/>
              <a:ext cx="2664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n w="0">
                    <a:solidFill>
                      <a:schemeClr val="accent2">
                        <a:lumMod val="75000"/>
                      </a:schemeClr>
                    </a:solidFill>
                  </a:ln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J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557E89A-7E25-75EC-89CF-2914C7980DDB}"/>
              </a:ext>
            </a:extLst>
          </p:cNvPr>
          <p:cNvGrpSpPr/>
          <p:nvPr/>
        </p:nvGrpSpPr>
        <p:grpSpPr>
          <a:xfrm>
            <a:off x="3442641" y="3316294"/>
            <a:ext cx="432000" cy="432567"/>
            <a:chOff x="3481790" y="4327585"/>
            <a:chExt cx="432000" cy="432567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306E65-4498-6180-5279-68067877C4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1790" y="4328152"/>
              <a:ext cx="432000" cy="432000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BB8D8E2-9169-37AB-359D-0F70FD210BD7}"/>
                </a:ext>
              </a:extLst>
            </p:cNvPr>
            <p:cNvSpPr txBox="1"/>
            <p:nvPr/>
          </p:nvSpPr>
          <p:spPr>
            <a:xfrm>
              <a:off x="3545497" y="4327585"/>
              <a:ext cx="3177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n w="0">
                    <a:solidFill>
                      <a:schemeClr val="accent2">
                        <a:lumMod val="75000"/>
                      </a:schemeClr>
                    </a:solidFill>
                  </a:ln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K</a:t>
              </a:r>
            </a:p>
          </p:txBody>
        </p:sp>
      </p:grp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AC6E5DC-7B90-35E1-9855-27FE82882D0E}"/>
              </a:ext>
            </a:extLst>
          </p:cNvPr>
          <p:cNvCxnSpPr>
            <a:cxnSpLocks/>
            <a:stCxn id="54" idx="3"/>
            <a:endCxn id="57" idx="7"/>
          </p:cNvCxnSpPr>
          <p:nvPr/>
        </p:nvCxnSpPr>
        <p:spPr>
          <a:xfrm flipH="1">
            <a:off x="2522641" y="1796019"/>
            <a:ext cx="537624" cy="12653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622A9B8-DE7D-E258-A84A-A84A22D66A6D}"/>
              </a:ext>
            </a:extLst>
          </p:cNvPr>
          <p:cNvCxnSpPr>
            <a:cxnSpLocks/>
            <a:stCxn id="54" idx="5"/>
            <a:endCxn id="60" idx="1"/>
          </p:cNvCxnSpPr>
          <p:nvPr/>
        </p:nvCxnSpPr>
        <p:spPr>
          <a:xfrm>
            <a:off x="3365735" y="1796019"/>
            <a:ext cx="529235" cy="12653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13996C0-E6B9-2390-2223-2C410A69F403}"/>
              </a:ext>
            </a:extLst>
          </p:cNvPr>
          <p:cNvCxnSpPr>
            <a:cxnSpLocks/>
            <a:stCxn id="57" idx="4"/>
            <a:endCxn id="63" idx="0"/>
          </p:cNvCxnSpPr>
          <p:nvPr/>
        </p:nvCxnSpPr>
        <p:spPr>
          <a:xfrm flipH="1">
            <a:off x="1667328" y="2291284"/>
            <a:ext cx="702578" cy="293155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AF49B16-7278-0546-9ED2-BB4AC69EF004}"/>
              </a:ext>
            </a:extLst>
          </p:cNvPr>
          <p:cNvCxnSpPr>
            <a:cxnSpLocks/>
            <a:stCxn id="57" idx="4"/>
            <a:endCxn id="66" idx="0"/>
          </p:cNvCxnSpPr>
          <p:nvPr/>
        </p:nvCxnSpPr>
        <p:spPr>
          <a:xfrm>
            <a:off x="2369906" y="2291284"/>
            <a:ext cx="6292" cy="293155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0D8E78B-5231-0D8C-A478-1D93AB71FC3A}"/>
              </a:ext>
            </a:extLst>
          </p:cNvPr>
          <p:cNvCxnSpPr>
            <a:cxnSpLocks/>
            <a:stCxn id="57" idx="4"/>
            <a:endCxn id="69" idx="0"/>
          </p:cNvCxnSpPr>
          <p:nvPr/>
        </p:nvCxnSpPr>
        <p:spPr>
          <a:xfrm>
            <a:off x="2369906" y="2291284"/>
            <a:ext cx="706773" cy="293155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DEDD701-E196-D277-382F-2DAE141B3424}"/>
              </a:ext>
            </a:extLst>
          </p:cNvPr>
          <p:cNvCxnSpPr>
            <a:cxnSpLocks/>
            <a:stCxn id="60" idx="4"/>
            <a:endCxn id="72" idx="0"/>
          </p:cNvCxnSpPr>
          <p:nvPr/>
        </p:nvCxnSpPr>
        <p:spPr>
          <a:xfrm flipH="1">
            <a:off x="3652691" y="2291284"/>
            <a:ext cx="395014" cy="293155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3D149F6-D46B-0EC3-B939-B86576ECF774}"/>
              </a:ext>
            </a:extLst>
          </p:cNvPr>
          <p:cNvCxnSpPr>
            <a:cxnSpLocks/>
            <a:stCxn id="60" idx="4"/>
            <a:endCxn id="75" idx="0"/>
          </p:cNvCxnSpPr>
          <p:nvPr/>
        </p:nvCxnSpPr>
        <p:spPr>
          <a:xfrm>
            <a:off x="4047705" y="2291284"/>
            <a:ext cx="364190" cy="293155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D5CF6B8-B5C9-8BE3-C16D-09E76EAE6873}"/>
              </a:ext>
            </a:extLst>
          </p:cNvPr>
          <p:cNvCxnSpPr>
            <a:cxnSpLocks/>
            <a:stCxn id="66" idx="4"/>
            <a:endCxn id="78" idx="0"/>
          </p:cNvCxnSpPr>
          <p:nvPr/>
        </p:nvCxnSpPr>
        <p:spPr>
          <a:xfrm flipH="1">
            <a:off x="1987173" y="3016439"/>
            <a:ext cx="389025" cy="300422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05B9DBED-3D73-AD03-6B9A-89BA474DDBB7}"/>
              </a:ext>
            </a:extLst>
          </p:cNvPr>
          <p:cNvCxnSpPr>
            <a:cxnSpLocks/>
            <a:stCxn id="66" idx="4"/>
            <a:endCxn id="81" idx="0"/>
          </p:cNvCxnSpPr>
          <p:nvPr/>
        </p:nvCxnSpPr>
        <p:spPr>
          <a:xfrm>
            <a:off x="2376198" y="3016439"/>
            <a:ext cx="370179" cy="300422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84753E6-01C8-888B-9EF4-FFC64004E83D}"/>
              </a:ext>
            </a:extLst>
          </p:cNvPr>
          <p:cNvCxnSpPr>
            <a:cxnSpLocks/>
            <a:stCxn id="72" idx="4"/>
            <a:endCxn id="84" idx="0"/>
          </p:cNvCxnSpPr>
          <p:nvPr/>
        </p:nvCxnSpPr>
        <p:spPr>
          <a:xfrm>
            <a:off x="3652691" y="3016439"/>
            <a:ext cx="5950" cy="300422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673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Graph Representations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495698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Adjacency matrix</a:t>
            </a:r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E0062F-830B-6523-55E6-93C9342B301C}"/>
              </a:ext>
            </a:extLst>
          </p:cNvPr>
          <p:cNvSpPr txBox="1">
            <a:spLocks/>
          </p:cNvSpPr>
          <p:nvPr/>
        </p:nvSpPr>
        <p:spPr>
          <a:xfrm>
            <a:off x="3993502" y="4734985"/>
            <a:ext cx="2837757" cy="15100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5E9EFE-C787-50A2-83D7-31FBD975F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80" y="2106706"/>
            <a:ext cx="3073120" cy="20603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421A02-2261-FAA1-151C-7538C4BBB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0135" y="1654247"/>
            <a:ext cx="2741985" cy="276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8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Graph Representations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8" y="1074038"/>
                <a:ext cx="6495698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Adjacency matrix</a:t>
                </a:r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Takes up too much space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8" y="1074038"/>
                <a:ext cx="6495698" cy="3712041"/>
              </a:xfrm>
              <a:prstGeom prst="rect">
                <a:avLst/>
              </a:prstGeom>
              <a:blipFill>
                <a:blip r:embed="rId3"/>
                <a:stretch>
                  <a:fillRect l="-391" t="-1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E0062F-830B-6523-55E6-93C9342B301C}"/>
              </a:ext>
            </a:extLst>
          </p:cNvPr>
          <p:cNvSpPr txBox="1">
            <a:spLocks/>
          </p:cNvSpPr>
          <p:nvPr/>
        </p:nvSpPr>
        <p:spPr>
          <a:xfrm>
            <a:off x="3993502" y="4734985"/>
            <a:ext cx="2837757" cy="15100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FB7EF2-2A9A-9A5C-FEF2-B1F63F81B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88" y="2071835"/>
            <a:ext cx="3221289" cy="16882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A930CC-27D1-0119-FC2B-7FEF0940B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0722" y="1413009"/>
            <a:ext cx="2969164" cy="298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43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Resources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7" y="1157168"/>
            <a:ext cx="6424393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Apart from the book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UC Davis ECS 36C Course by Prof. Joël </a:t>
            </a:r>
            <a:r>
              <a:rPr lang="en-US" sz="1600" dirty="0" err="1"/>
              <a:t>Porquet</a:t>
            </a:r>
            <a:r>
              <a:rPr lang="en-US" sz="1600" dirty="0"/>
              <a:t>-Lupine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UC Riverside, CS 141 course, Fall 2021 by Prof. Yan Gu and Prof. Yihan Sun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95277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Graph Representations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495698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Adjacency list</a:t>
            </a:r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E0062F-830B-6523-55E6-93C9342B301C}"/>
              </a:ext>
            </a:extLst>
          </p:cNvPr>
          <p:cNvSpPr txBox="1">
            <a:spLocks/>
          </p:cNvSpPr>
          <p:nvPr/>
        </p:nvSpPr>
        <p:spPr>
          <a:xfrm>
            <a:off x="3993502" y="4734985"/>
            <a:ext cx="2837757" cy="15100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5E9EFE-C787-50A2-83D7-31FBD975F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80" y="2106706"/>
            <a:ext cx="3073120" cy="20603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7C1004-AFF5-3106-B10E-8C5FFDEA6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556" y="2433169"/>
            <a:ext cx="3213256" cy="140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7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Graph Representations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495698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Adjacency matrix</a:t>
            </a:r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What do scientists use in practice?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E0062F-830B-6523-55E6-93C9342B301C}"/>
              </a:ext>
            </a:extLst>
          </p:cNvPr>
          <p:cNvSpPr txBox="1">
            <a:spLocks/>
          </p:cNvSpPr>
          <p:nvPr/>
        </p:nvSpPr>
        <p:spPr>
          <a:xfrm>
            <a:off x="3993502" y="4734985"/>
            <a:ext cx="2837757" cy="15100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FB7EF2-2A9A-9A5C-FEF2-B1F63F81B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88" y="2071835"/>
            <a:ext cx="3221289" cy="16882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9FB4A0-9F45-E964-2937-3AF521C88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9452" y="1879595"/>
            <a:ext cx="2506458" cy="229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8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57250" y="1668067"/>
            <a:ext cx="5143500" cy="134302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86232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A08BDC5-B863-7EFA-D0AF-43FC5C67E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395" y="1105265"/>
            <a:ext cx="2586185" cy="2038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Introduction - Seven Bridges of </a:t>
            </a:r>
            <a:r>
              <a:rPr lang="en-US" sz="2400" dirty="0" err="1"/>
              <a:t>Königsberg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7" y="1074038"/>
            <a:ext cx="6424393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Context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Paper published by Leonhard Euler in 1736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Regarded as first in history of graph theory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Problem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City of </a:t>
            </a:r>
            <a:r>
              <a:rPr lang="en-US" sz="1400" dirty="0" err="1"/>
              <a:t>Königsberg</a:t>
            </a:r>
            <a:r>
              <a:rPr lang="en-US" sz="1400" dirty="0"/>
              <a:t> in old Prussia</a:t>
            </a:r>
          </a:p>
          <a:p>
            <a:pPr marL="712788" lvl="2" indent="-26511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tabLst>
                <a:tab pos="887413" algn="l"/>
              </a:tabLst>
            </a:pPr>
            <a:r>
              <a:rPr lang="en-US" sz="1200" dirty="0"/>
              <a:t>Split in four pieces: 2 mainland portions and</a:t>
            </a:r>
            <a:br>
              <a:rPr lang="en-US" sz="1200" dirty="0"/>
            </a:br>
            <a:r>
              <a:rPr lang="en-US" sz="1200" dirty="0"/>
              <a:t>2 islands</a:t>
            </a:r>
          </a:p>
          <a:p>
            <a:pPr lvl="1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200" dirty="0"/>
              <a:t>Interconnected by 7 bridges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Problem: is it possible to walk through the city, crossing each bridge once and only once?</a:t>
            </a:r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800" dirty="0"/>
          </a:p>
          <a:p>
            <a:pPr marL="31750" indent="-223838">
              <a:lnSpc>
                <a:spcPts val="17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Euler proved that the problem had no solution</a:t>
            </a:r>
          </a:p>
          <a:p>
            <a:pPr marL="31750" indent="-223838">
              <a:lnSpc>
                <a:spcPts val="17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Developed new technique of analysis to support his proof</a:t>
            </a:r>
          </a:p>
          <a:p>
            <a:pPr marL="31750" indent="-223838">
              <a:lnSpc>
                <a:spcPts val="17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Know Euler - Very interesting talk (</a:t>
            </a:r>
            <a:r>
              <a:rPr lang="en-US" sz="1600" u="sng" dirty="0"/>
              <a:t>must see</a:t>
            </a:r>
            <a:r>
              <a:rPr lang="en-US" sz="1600" dirty="0"/>
              <a:t> if you ask me) - </a:t>
            </a:r>
            <a:r>
              <a:rPr lang="en-US" sz="1600" dirty="0">
                <a:hlinkClick r:id="rId4"/>
              </a:rPr>
              <a:t>Link</a:t>
            </a:r>
            <a:endParaRPr lang="en-US" sz="1600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5EC4287-0CBD-ABCD-B28A-7EE93C4EE104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is taken from </a:t>
            </a:r>
            <a:r>
              <a:rPr lang="en-US" sz="10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wikipedia</a:t>
            </a:r>
            <a:endParaRPr lang="en-US" sz="1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10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Introduction - Seven Bridges of </a:t>
            </a:r>
            <a:r>
              <a:rPr lang="en-US" sz="2400" dirty="0" err="1"/>
              <a:t>Königsberg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7" y="1074038"/>
            <a:ext cx="6424393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Representation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Reformulated the problem in abstract </a:t>
            </a:r>
            <a:r>
              <a:rPr lang="en-US" sz="1400" dirty="0" err="1"/>
              <a:t>termsRegarded</a:t>
            </a:r>
            <a:r>
              <a:rPr lang="en-US" sz="1400" dirty="0"/>
              <a:t> as first in history of</a:t>
            </a:r>
            <a:endParaRPr lang="en-US" sz="1600" dirty="0"/>
          </a:p>
          <a:p>
            <a:pPr marL="712788" lvl="2" indent="-26511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tabLst>
                <a:tab pos="887413" algn="l"/>
              </a:tabLst>
            </a:pPr>
            <a:r>
              <a:rPr lang="en-US" sz="1200" dirty="0"/>
              <a:t>Land mass: vertex (or node)</a:t>
            </a:r>
          </a:p>
          <a:p>
            <a:pPr marL="712788" lvl="2" indent="-26511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tabLst>
                <a:tab pos="887413" algn="l"/>
              </a:tabLst>
            </a:pPr>
            <a:r>
              <a:rPr lang="en-US" sz="1200" dirty="0"/>
              <a:t>Bridge: edge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Resulting representation is a graph</a:t>
            </a:r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8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8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8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8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8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8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8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800" dirty="0"/>
          </a:p>
          <a:p>
            <a:pPr marL="31750" indent="-223838">
              <a:lnSpc>
                <a:spcPts val="17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Analysis</a:t>
            </a:r>
          </a:p>
          <a:p>
            <a:pPr marL="488950" lvl="1" indent="-223838">
              <a:lnSpc>
                <a:spcPts val="17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Need graph to be connected</a:t>
            </a:r>
          </a:p>
          <a:p>
            <a:pPr marL="488950" lvl="1" indent="-223838">
              <a:lnSpc>
                <a:spcPts val="17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Possibility of a walk depends on the degrees of the nodes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5EC4287-0CBD-ABCD-B28A-7EE93C4EE104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08BDC5-B863-7EFA-D0AF-43FC5C67E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39" y="2276763"/>
            <a:ext cx="2184626" cy="172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02E9C5-4623-6B7A-B69A-7E7DB7B38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237" y="2253545"/>
            <a:ext cx="2140894" cy="172165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A0DB1FE-9148-1E65-3882-BF533C72F3F6}"/>
              </a:ext>
            </a:extLst>
          </p:cNvPr>
          <p:cNvSpPr>
            <a:spLocks noChangeAspect="1"/>
          </p:cNvSpPr>
          <p:nvPr/>
        </p:nvSpPr>
        <p:spPr>
          <a:xfrm>
            <a:off x="1809452" y="2481750"/>
            <a:ext cx="180000" cy="180000"/>
          </a:xfrm>
          <a:prstGeom prst="ellipse">
            <a:avLst/>
          </a:prstGeom>
          <a:solidFill>
            <a:srgbClr val="FFFC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C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D5DD352-1178-30C3-91E7-C529EACDC800}"/>
              </a:ext>
            </a:extLst>
          </p:cNvPr>
          <p:cNvSpPr>
            <a:spLocks noChangeAspect="1"/>
          </p:cNvSpPr>
          <p:nvPr/>
        </p:nvSpPr>
        <p:spPr>
          <a:xfrm>
            <a:off x="1780212" y="3080473"/>
            <a:ext cx="180000" cy="180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C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0CBF72-0963-AB19-E9E4-894545F636B4}"/>
              </a:ext>
            </a:extLst>
          </p:cNvPr>
          <p:cNvSpPr>
            <a:spLocks noChangeAspect="1"/>
          </p:cNvSpPr>
          <p:nvPr/>
        </p:nvSpPr>
        <p:spPr>
          <a:xfrm>
            <a:off x="2443164" y="3260473"/>
            <a:ext cx="180000" cy="180000"/>
          </a:xfrm>
          <a:prstGeom prst="ellipse">
            <a:avLst/>
          </a:prstGeom>
          <a:solidFill>
            <a:srgbClr val="0432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C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5695F9D-1E46-98A3-FEF9-F8C8C91769B2}"/>
              </a:ext>
            </a:extLst>
          </p:cNvPr>
          <p:cNvSpPr>
            <a:spLocks noChangeAspect="1"/>
          </p:cNvSpPr>
          <p:nvPr/>
        </p:nvSpPr>
        <p:spPr>
          <a:xfrm>
            <a:off x="1719452" y="3618394"/>
            <a:ext cx="180000" cy="180000"/>
          </a:xfrm>
          <a:prstGeom prst="ellipse">
            <a:avLst/>
          </a:prstGeom>
          <a:solidFill>
            <a:srgbClr val="00FA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329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Introduction - Seven Bridges of </a:t>
            </a:r>
            <a:r>
              <a:rPr lang="en-US" sz="2400" dirty="0" err="1"/>
              <a:t>Königsberg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3928288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Euler’s proposals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Eulerian path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Aka Euler walk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Path traversing all edges exactly once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Only possible if graph has exactly zero or two nodes of odd degree</a:t>
            </a:r>
          </a:p>
          <a:p>
            <a:pPr marL="671513" lvl="2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200" dirty="0"/>
              <a:t>If two nodes of odd degree: start path at one and end at the other</a:t>
            </a:r>
          </a:p>
          <a:p>
            <a:pPr marL="671513" lvl="2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2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800" dirty="0"/>
              <a:t>Eulerian circuit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Aka Euler tour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Path traversing all edges with same start and end point</a:t>
            </a:r>
            <a:endParaRPr lang="en-US" sz="1800" dirty="0"/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Only possible if all nodes are of even degree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5EC4287-0CBD-ABCD-B28A-7EE93C4EE104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8E4599-BB2D-D895-156C-36D4E77C7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555" y="1196467"/>
            <a:ext cx="2258958" cy="14309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A9F7B4-0AB0-42ED-7EF0-D760783C9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555" y="2855724"/>
            <a:ext cx="2327798" cy="149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2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Introduction - Graphs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495698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Set of vertices connected pairwise by edges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Extremely versatile, apply to thousands of practical applications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Many known algorithms to manipulate graphs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Examples - Subway map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5EC4287-0CBD-ABCD-B28A-7EE93C4EE104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DF408E-6140-2EDE-CCB9-CFD3A9871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638" y="2280817"/>
            <a:ext cx="3925229" cy="240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71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Introduction - Graphs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495698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Examples – Facebook World Friendship Map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5EC4287-0CBD-ABCD-B28A-7EE93C4EE104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AF39DF-D2D8-BFD7-0C4F-CB0D39753E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68"/>
          <a:stretch/>
        </p:blipFill>
        <p:spPr>
          <a:xfrm>
            <a:off x="373356" y="1380262"/>
            <a:ext cx="6111287" cy="326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8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Introduction - Graphs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495698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Other application examples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5EC4287-0CBD-ABCD-B28A-7EE93C4EE104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072499-7412-6CA1-B473-8AC59BE5F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78" y="1437879"/>
            <a:ext cx="6183443" cy="298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22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Graphs - Definitions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8" y="1074038"/>
                <a:ext cx="6495698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447675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400" dirty="0"/>
                  <a:t>: Set of vertices or nodes</a:t>
                </a:r>
              </a:p>
              <a:p>
                <a:pPr marL="447675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400" dirty="0"/>
                  <a:t>: set of edges (or links, arcs) --pair of two vertices</a:t>
                </a:r>
              </a:p>
              <a:p>
                <a:pPr marL="0" indent="-233363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0" indent="-233363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Undirected graph</a:t>
                </a:r>
              </a:p>
              <a:p>
                <a:pPr marL="457200" lvl="1" indent="-233363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Edges are all bidirectional</a:t>
                </a:r>
              </a:p>
              <a:p>
                <a:pPr marL="457200" lvl="1" indent="-233363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sz="1400" dirty="0"/>
              </a:p>
              <a:p>
                <a:pPr marL="457200" lvl="1" indent="-233363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e>
                    </m:d>
                  </m:oMath>
                </a14:m>
                <a:endParaRPr lang="en-US" sz="1400" dirty="0"/>
              </a:p>
              <a:p>
                <a:pPr marL="457200" lvl="1" indent="-233363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E.g., Facebook friends, most roads, most flights</a:t>
                </a:r>
              </a:p>
              <a:p>
                <a:pPr marL="457200" lvl="1" indent="-233363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400" dirty="0"/>
              </a:p>
              <a:p>
                <a:pPr marL="0" indent="-233363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Directed graph</a:t>
                </a:r>
              </a:p>
              <a:p>
                <a:pPr marL="457200" lvl="1" indent="-233363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Edges are </a:t>
                </a:r>
                <a:r>
                  <a:rPr lang="en-US" sz="1400" dirty="0" err="1"/>
                  <a:t>uni</a:t>
                </a:r>
                <a:r>
                  <a:rPr lang="en-US" sz="1400" dirty="0"/>
                  <a:t>-directional</a:t>
                </a:r>
              </a:p>
              <a:p>
                <a:pPr marL="457200" lvl="1" indent="-233363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Aka digraphs</a:t>
                </a:r>
              </a:p>
              <a:p>
                <a:pPr marL="457200" lvl="1" indent="-233363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sz="1400" dirty="0"/>
              </a:p>
              <a:p>
                <a:pPr marL="457200" lvl="1" indent="-233363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d>
                  </m:oMath>
                </a14:m>
                <a:endParaRPr lang="en-US" sz="1400" dirty="0"/>
              </a:p>
              <a:p>
                <a:pPr marL="457200" lvl="1" indent="-233363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E.g., Twitter follows, code analysis</a:t>
                </a: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8" y="1074038"/>
                <a:ext cx="6495698" cy="3712041"/>
              </a:xfrm>
              <a:prstGeom prst="rect">
                <a:avLst/>
              </a:prstGeom>
              <a:blipFill>
                <a:blip r:embed="rId3"/>
                <a:stretch>
                  <a:fillRect l="-391" t="-1024" b="-2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5EC4287-0CBD-ABCD-B28A-7EE93C4EE104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EBAC5B-8CBC-56BB-8808-8FE7FD581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929" y="1711467"/>
            <a:ext cx="1432584" cy="14706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4BE73D-D378-48D5-8E89-D6C3640B6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9478" y="3242295"/>
            <a:ext cx="1501485" cy="147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67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nter4AITemplate" id="{0D5693AE-206D-E541-A370-EAE42AF6800D}" vid="{4B2C9114-E5EC-7D4A-AE95-EC178593E7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Center4AITemplate</Template>
  <TotalTime>108274</TotalTime>
  <Words>1459</Words>
  <Application>Microsoft Macintosh PowerPoint</Application>
  <PresentationFormat>Custom</PresentationFormat>
  <Paragraphs>329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Cambria Math</vt:lpstr>
      <vt:lpstr>Segoe UI</vt:lpstr>
      <vt:lpstr>Office Theme</vt:lpstr>
      <vt:lpstr>Algorithms – I (CS29003/203)</vt:lpstr>
      <vt:lpstr>Resources</vt:lpstr>
      <vt:lpstr>Introduction - Seven Bridges of Königsberg</vt:lpstr>
      <vt:lpstr>Introduction - Seven Bridges of Königsberg</vt:lpstr>
      <vt:lpstr>Introduction - Seven Bridges of Königsberg</vt:lpstr>
      <vt:lpstr>Introduction - Graphs</vt:lpstr>
      <vt:lpstr>Introduction - Graphs</vt:lpstr>
      <vt:lpstr>Introduction - Graphs</vt:lpstr>
      <vt:lpstr>Graphs - Definitions</vt:lpstr>
      <vt:lpstr>Graphs - Definitions</vt:lpstr>
      <vt:lpstr>Graphs - Definitions</vt:lpstr>
      <vt:lpstr>Graphs - Definitions</vt:lpstr>
      <vt:lpstr>Graphs - Definitions</vt:lpstr>
      <vt:lpstr>Graphs - Definitions</vt:lpstr>
      <vt:lpstr>Graphs - Definitions</vt:lpstr>
      <vt:lpstr>Graphs - Definitions</vt:lpstr>
      <vt:lpstr>Trees</vt:lpstr>
      <vt:lpstr>Graph Representations</vt:lpstr>
      <vt:lpstr>Graph Representations</vt:lpstr>
      <vt:lpstr>Graph Representations</vt:lpstr>
      <vt:lpstr>Graph Representations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Foundations and Applications</dc:title>
  <dc:creator>Das, Abir</dc:creator>
  <cp:lastModifiedBy>Microsoft Office User</cp:lastModifiedBy>
  <cp:revision>2939</cp:revision>
  <cp:lastPrinted>2019-07-16T19:24:24Z</cp:lastPrinted>
  <dcterms:created xsi:type="dcterms:W3CDTF">2019-01-13T09:33:50Z</dcterms:created>
  <dcterms:modified xsi:type="dcterms:W3CDTF">2022-10-23T17:40:14Z</dcterms:modified>
</cp:coreProperties>
</file>